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74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8317149266799108E-2"/>
          <c:y val="4.3457605975038845E-2"/>
          <c:w val="0.91168285073320088"/>
          <c:h val="0.819959398450678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1.1326468312898975E-2"/>
                  <c:y val="-8.01678601367527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6180669018427106E-3"/>
                  <c:y val="-1.224772603411645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8.0903345092135526E-3"/>
                  <c:y val="-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1.29445352147417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 formatCode="0.0">
                  <c:v>863.7</c:v>
                </c:pt>
                <c:pt idx="1">
                  <c:v>243.8</c:v>
                </c:pt>
                <c:pt idx="2" formatCode="0.0">
                  <c:v>8.4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1.2944535214741685E-2"/>
                  <c:y val="2.672262004558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1865686873419245E-16"/>
                  <c:y val="5.34452400911684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Безвозмездные поступления</c:v>
                </c:pt>
                <c:pt idx="1">
                  <c:v>Налоговые доходы</c:v>
                </c:pt>
                <c:pt idx="2">
                  <c:v>Неналоговые доходы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50.6</c:v>
                </c:pt>
                <c:pt idx="1">
                  <c:v>6.1</c:v>
                </c:pt>
                <c:pt idx="2">
                  <c:v>1.3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1754624"/>
        <c:axId val="69696832"/>
        <c:axId val="0"/>
      </c:bar3DChart>
      <c:catAx>
        <c:axId val="417546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69696832"/>
        <c:crosses val="autoZero"/>
        <c:auto val="1"/>
        <c:lblAlgn val="ctr"/>
        <c:lblOffset val="100"/>
        <c:noMultiLvlLbl val="0"/>
      </c:catAx>
      <c:valAx>
        <c:axId val="69696832"/>
        <c:scaling>
          <c:orientation val="minMax"/>
          <c:min val="50"/>
        </c:scaling>
        <c:delete val="1"/>
        <c:axPos val="l"/>
        <c:numFmt formatCode="0.0" sourceLinked="1"/>
        <c:majorTickMark val="out"/>
        <c:minorTickMark val="none"/>
        <c:tickLblPos val="nextTo"/>
        <c:crossAx val="41754624"/>
        <c:crosses val="autoZero"/>
        <c:crossBetween val="between"/>
        <c:majorUnit val="150"/>
      </c:valAx>
    </c:plotArea>
    <c:legend>
      <c:legendPos val="b"/>
      <c:legendEntry>
        <c:idx val="0"/>
        <c:txPr>
          <a:bodyPr/>
          <a:lstStyle/>
          <a:p>
            <a:pPr>
              <a:defRPr sz="2000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74980838010863216"/>
          <c:y val="0.25467201609836781"/>
          <c:w val="0.24060705793138173"/>
          <c:h val="6.4691560092697054E-2"/>
        </c:manualLayout>
      </c:layout>
      <c:overlay val="0"/>
      <c:spPr>
        <a:solidFill>
          <a:schemeClr val="bg1"/>
        </a:solidFill>
      </c:spPr>
      <c:txPr>
        <a:bodyPr/>
        <a:lstStyle/>
        <a:p>
          <a:pPr>
            <a:defRPr sz="2000" baseline="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03.03.2026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03.03.2026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716479768"/>
              </p:ext>
            </p:extLst>
          </p:nvPr>
        </p:nvGraphicFramePr>
        <p:xfrm>
          <a:off x="683568" y="1340768"/>
          <a:ext cx="7848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26681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3528</TotalTime>
  <Words>4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Структура доходов бюджета  Шарангского муниципального округа на 01.02.2026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251</cp:revision>
  <cp:lastPrinted>2021-02-10T09:49:33Z</cp:lastPrinted>
  <dcterms:created xsi:type="dcterms:W3CDTF">2013-01-23T06:06:02Z</dcterms:created>
  <dcterms:modified xsi:type="dcterms:W3CDTF">2026-03-03T12:47:11Z</dcterms:modified>
</cp:coreProperties>
</file>